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6" r:id="rId2"/>
    <p:sldId id="326" r:id="rId3"/>
    <p:sldId id="286" r:id="rId4"/>
    <p:sldId id="302" r:id="rId5"/>
    <p:sldId id="309" r:id="rId6"/>
    <p:sldId id="310" r:id="rId7"/>
    <p:sldId id="311" r:id="rId8"/>
    <p:sldId id="330" r:id="rId9"/>
    <p:sldId id="312" r:id="rId10"/>
    <p:sldId id="313" r:id="rId11"/>
    <p:sldId id="314" r:id="rId12"/>
    <p:sldId id="315" r:id="rId13"/>
    <p:sldId id="332" r:id="rId14"/>
    <p:sldId id="320" r:id="rId15"/>
    <p:sldId id="321" r:id="rId16"/>
    <p:sldId id="322" r:id="rId17"/>
    <p:sldId id="323" r:id="rId18"/>
    <p:sldId id="327" r:id="rId19"/>
    <p:sldId id="288" r:id="rId20"/>
    <p:sldId id="289" r:id="rId21"/>
    <p:sldId id="290" r:id="rId22"/>
    <p:sldId id="291" r:id="rId23"/>
    <p:sldId id="325" r:id="rId24"/>
    <p:sldId id="292" r:id="rId25"/>
    <p:sldId id="296" r:id="rId26"/>
    <p:sldId id="333" r:id="rId27"/>
    <p:sldId id="328" r:id="rId28"/>
    <p:sldId id="334"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E48C03-C9DF-4274-B3BD-38A453E75CF7}" type="datetimeFigureOut">
              <a:rPr lang="nl-NL" smtClean="0"/>
              <a:t>8-5-2018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0A5A69-6FF5-4EEC-82EA-281E0D3B4901}" type="slidenum">
              <a:rPr lang="nl-NL" smtClean="0"/>
              <a:t>‹nr.›</a:t>
            </a:fld>
            <a:endParaRPr lang="nl-NL"/>
          </a:p>
        </p:txBody>
      </p:sp>
    </p:spTree>
    <p:extLst>
      <p:ext uri="{BB962C8B-B14F-4D97-AF65-F5344CB8AC3E}">
        <p14:creationId xmlns:p14="http://schemas.microsoft.com/office/powerpoint/2010/main" val="136374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ond diagonale hoek rechthoek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nl-NL"/>
              <a:t>Klik om de stijl te bewerken</a:t>
            </a:r>
            <a:endParaRPr kumimoji="0" lang="en-US"/>
          </a:p>
        </p:txBody>
      </p:sp>
      <p:sp>
        <p:nvSpPr>
          <p:cNvPr id="9" name="Ondertitel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a:t>Klik om de ondertitelstijl van het model te bewerken</a:t>
            </a:r>
            <a:endParaRPr kumimoji="0" lang="en-US"/>
          </a:p>
        </p:txBody>
      </p:sp>
      <p:sp>
        <p:nvSpPr>
          <p:cNvPr id="10" name="Tijdelijke aanduiding voor datum 9"/>
          <p:cNvSpPr>
            <a:spLocks noGrp="1"/>
          </p:cNvSpPr>
          <p:nvPr>
            <p:ph type="dt" sz="half" idx="10"/>
          </p:nvPr>
        </p:nvSpPr>
        <p:spPr>
          <a:xfrm>
            <a:off x="5562600" y="6509004"/>
            <a:ext cx="3002280" cy="274320"/>
          </a:xfrm>
        </p:spPr>
        <p:txBody>
          <a:bodyPr vert="horz" rtlCol="0"/>
          <a:lstStyle/>
          <a:p>
            <a:fld id="{81F271BF-4E83-4D57-A376-A9903DAABB60}" type="datetime1">
              <a:rPr lang="nl-NL" smtClean="0"/>
              <a:t>8-5-2018</a:t>
            </a:fld>
            <a:endParaRPr lang="nl-NL"/>
          </a:p>
        </p:txBody>
      </p:sp>
      <p:sp>
        <p:nvSpPr>
          <p:cNvPr id="11" name="Tijdelijke aanduiding voor dianumm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579707F-7883-4DBA-A792-E4A48BA6DEBC}" type="slidenum">
              <a:rPr lang="nl-NL" smtClean="0"/>
              <a:t>‹nr.›</a:t>
            </a:fld>
            <a:endParaRPr lang="nl-NL"/>
          </a:p>
        </p:txBody>
      </p:sp>
      <p:sp>
        <p:nvSpPr>
          <p:cNvPr id="12" name="Tijdelijke aanduiding voor voettekst 11"/>
          <p:cNvSpPr>
            <a:spLocks noGrp="1"/>
          </p:cNvSpPr>
          <p:nvPr>
            <p:ph type="ftr" sz="quarter" idx="12"/>
          </p:nvPr>
        </p:nvSpPr>
        <p:spPr>
          <a:xfrm>
            <a:off x="1600200" y="6509004"/>
            <a:ext cx="3907464" cy="274320"/>
          </a:xfrm>
        </p:spPr>
        <p:txBody>
          <a:bodyPr vert="horz" rtlCol="0"/>
          <a:lstStyle/>
          <a:p>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3DF6FAB2-8A87-4A7D-B931-A1E3177C6FE1}" type="datetime1">
              <a:rPr lang="nl-NL" smtClean="0"/>
              <a:t>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9707F-7883-4DBA-A792-E4A48BA6DEBC}"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lgn="l">
              <a:defRPr/>
            </a:lvl1pPr>
            <a:extLst/>
          </a:lstStyle>
          <a:p>
            <a:r>
              <a:rPr kumimoji="0" lang="nl-NL"/>
              <a:t>Klik om de stijl te bewerken</a:t>
            </a:r>
            <a:endParaRPr kumimoji="0"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CF5ADF74-058A-40BE-A053-CCCABB982AEC}" type="datetime1">
              <a:rPr lang="nl-NL" smtClean="0"/>
              <a:t>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9707F-7883-4DBA-A792-E4A48BA6DEBC}"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idx="1"/>
          </p:nvPr>
        </p:nvSpPr>
        <p:spPr/>
        <p:txBody>
          <a:bodyPr/>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datum 3"/>
          <p:cNvSpPr>
            <a:spLocks noGrp="1"/>
          </p:cNvSpPr>
          <p:nvPr>
            <p:ph type="dt" sz="half" idx="10"/>
          </p:nvPr>
        </p:nvSpPr>
        <p:spPr/>
        <p:txBody>
          <a:bodyPr/>
          <a:lstStyle/>
          <a:p>
            <a:fld id="{8970881B-B74E-450A-BE74-5A537A3423C3}" type="datetime1">
              <a:rPr lang="nl-NL" smtClean="0"/>
              <a:t>8-5-2018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579707F-7883-4DBA-A792-E4A48BA6DEBC}"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7" name="Rechthoe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a:t>Klik om de modelstijlen te bewerken</a:t>
            </a:r>
          </a:p>
        </p:txBody>
      </p:sp>
      <p:sp>
        <p:nvSpPr>
          <p:cNvPr id="8" name="Tijdelijke aanduiding voor datum 7"/>
          <p:cNvSpPr>
            <a:spLocks noGrp="1"/>
          </p:cNvSpPr>
          <p:nvPr>
            <p:ph type="dt" sz="half" idx="10"/>
          </p:nvPr>
        </p:nvSpPr>
        <p:spPr>
          <a:xfrm>
            <a:off x="5562600" y="6513670"/>
            <a:ext cx="3002280" cy="274320"/>
          </a:xfrm>
        </p:spPr>
        <p:txBody>
          <a:bodyPr vert="horz" rtlCol="0"/>
          <a:lstStyle/>
          <a:p>
            <a:fld id="{7DD2D53C-D07F-4B30-AB28-3716B897EB71}" type="datetime1">
              <a:rPr lang="nl-NL" smtClean="0"/>
              <a:t>8-5-2018</a:t>
            </a:fld>
            <a:endParaRPr lang="nl-NL"/>
          </a:p>
        </p:txBody>
      </p:sp>
      <p:sp>
        <p:nvSpPr>
          <p:cNvPr id="9" name="Tijdelijke aanduiding voor dianumm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579707F-7883-4DBA-A792-E4A48BA6DEBC}" type="slidenum">
              <a:rPr lang="nl-NL" smtClean="0"/>
              <a:t>‹nr.›</a:t>
            </a:fld>
            <a:endParaRPr lang="nl-NL"/>
          </a:p>
        </p:txBody>
      </p:sp>
      <p:sp>
        <p:nvSpPr>
          <p:cNvPr id="10" name="Tijdelijke aanduiding voor voettekst 9"/>
          <p:cNvSpPr>
            <a:spLocks noGrp="1"/>
          </p:cNvSpPr>
          <p:nvPr>
            <p:ph type="ftr" sz="quarter" idx="12"/>
          </p:nvPr>
        </p:nvSpPr>
        <p:spPr>
          <a:xfrm>
            <a:off x="1600200" y="6513670"/>
            <a:ext cx="3907464" cy="274320"/>
          </a:xfrm>
        </p:spPr>
        <p:txBody>
          <a:bodyPr vert="horz" rtlCol="0"/>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a:t>Klik om de stijl te bewerken</a:t>
            </a:r>
            <a:endParaRPr kumimoji="0" lang="en-US"/>
          </a:p>
        </p:txBody>
      </p:sp>
      <p:sp>
        <p:nvSpPr>
          <p:cNvPr id="3" name="Tijdelijke aanduiding voor inhoud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4" name="Tijdelijke aanduiding voor inhoud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5" name="Tijdelijke aanduiding voor datum 4"/>
          <p:cNvSpPr>
            <a:spLocks noGrp="1"/>
          </p:cNvSpPr>
          <p:nvPr>
            <p:ph type="dt" sz="half" idx="10"/>
          </p:nvPr>
        </p:nvSpPr>
        <p:spPr/>
        <p:txBody>
          <a:bodyPr/>
          <a:lstStyle/>
          <a:p>
            <a:fld id="{EC86B61C-85AC-4BAD-9DFF-914941D4811F}" type="datetime1">
              <a:rPr lang="nl-NL" smtClean="0"/>
              <a:t>8-5-2018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a:xfrm>
            <a:off x="8641080" y="6514568"/>
            <a:ext cx="464288" cy="274320"/>
          </a:xfrm>
        </p:spPr>
        <p:txBody>
          <a:bodyPr/>
          <a:lstStyle/>
          <a:p>
            <a:fld id="{7579707F-7883-4DBA-A792-E4A48BA6DEBC}" type="slidenum">
              <a:rPr lang="nl-NL" smtClean="0"/>
              <a:t>‹nr.›</a:t>
            </a:fld>
            <a:endParaRPr lang="nl-NL"/>
          </a:p>
        </p:txBody>
      </p:sp>
      <p:sp>
        <p:nvSpPr>
          <p:cNvPr id="10" name="Rechthoe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Rechthoe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hthoe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el 1"/>
          <p:cNvSpPr>
            <a:spLocks noGrp="1"/>
          </p:cNvSpPr>
          <p:nvPr>
            <p:ph type="title"/>
          </p:nvPr>
        </p:nvSpPr>
        <p:spPr>
          <a:xfrm>
            <a:off x="457200" y="251948"/>
            <a:ext cx="8229600" cy="1143000"/>
          </a:xfrm>
        </p:spPr>
        <p:txBody>
          <a:bodyPr anchor="b"/>
          <a:lstStyle>
            <a:lvl1pPr>
              <a:defRPr/>
            </a:lvl1pPr>
            <a:extLst/>
          </a:lstStyle>
          <a:p>
            <a:r>
              <a:rPr kumimoji="0" lang="nl-NL"/>
              <a:t>Klik om de stijl te bewerken</a:t>
            </a:r>
            <a:endParaRPr kumimoji="0" lang="en-US"/>
          </a:p>
        </p:txBody>
      </p:sp>
      <p:sp>
        <p:nvSpPr>
          <p:cNvPr id="3" name="Tijdelijke aanduiding voor teks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4" name="Tijdelijke aanduiding voor teks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nl-NL"/>
              <a:t>Klik om de modelstijlen te bewerken</a:t>
            </a:r>
          </a:p>
        </p:txBody>
      </p:sp>
      <p:sp>
        <p:nvSpPr>
          <p:cNvPr id="5" name="Tijdelijke aanduiding voor inhoud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6" name="Tijdelijke aanduiding voor inhoud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7" name="Tijdelijke aanduiding voor datum 6"/>
          <p:cNvSpPr>
            <a:spLocks noGrp="1"/>
          </p:cNvSpPr>
          <p:nvPr>
            <p:ph type="dt" sz="half" idx="10"/>
          </p:nvPr>
        </p:nvSpPr>
        <p:spPr/>
        <p:txBody>
          <a:bodyPr/>
          <a:lstStyle/>
          <a:p>
            <a:fld id="{A6D7E43E-33EE-4E65-BEB9-6B0CC2CE32D6}" type="datetime1">
              <a:rPr lang="nl-NL" smtClean="0"/>
              <a:t>8-5-2018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a:xfrm>
            <a:off x="8641080" y="6514568"/>
            <a:ext cx="464288" cy="274320"/>
          </a:xfrm>
        </p:spPr>
        <p:txBody>
          <a:bodyPr/>
          <a:lstStyle/>
          <a:p>
            <a:fld id="{7579707F-7883-4DBA-A792-E4A48BA6DEBC}"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53218"/>
            <a:ext cx="8229600" cy="1143000"/>
          </a:xfrm>
        </p:spPr>
        <p:txBody>
          <a:bodyPr/>
          <a:lstStyle/>
          <a:p>
            <a:r>
              <a:rPr kumimoji="0" lang="nl-NL"/>
              <a:t>Klik om de stijl te bewerken</a:t>
            </a:r>
            <a:endParaRPr kumimoji="0" lang="en-US"/>
          </a:p>
        </p:txBody>
      </p:sp>
      <p:sp>
        <p:nvSpPr>
          <p:cNvPr id="3" name="Tijdelijke aanduiding voor datum 2"/>
          <p:cNvSpPr>
            <a:spLocks noGrp="1"/>
          </p:cNvSpPr>
          <p:nvPr>
            <p:ph type="dt" sz="half" idx="10"/>
          </p:nvPr>
        </p:nvSpPr>
        <p:spPr/>
        <p:txBody>
          <a:bodyPr/>
          <a:lstStyle/>
          <a:p>
            <a:fld id="{E1794136-569F-4A6C-807C-6D480F94E17F}" type="datetime1">
              <a:rPr lang="nl-NL" smtClean="0"/>
              <a:t>8-5-2018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579707F-7883-4DBA-A792-E4A48BA6DEBC}" type="slidenum">
              <a:rPr lang="nl-NL" smtClean="0"/>
              <a:t>‹nr.›</a:t>
            </a:fld>
            <a:endParaRPr lang="nl-NL"/>
          </a:p>
        </p:txBody>
      </p:sp>
      <p:sp>
        <p:nvSpPr>
          <p:cNvPr id="7" name="Rechthoe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BE5AB37-EF27-4B4D-9475-C65BCBAF376E}" type="datetime1">
              <a:rPr lang="nl-NL" smtClean="0"/>
              <a:t>8-5-2018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8" name="Rechthoe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4963136" y="304800"/>
            <a:ext cx="3931920" cy="762000"/>
          </a:xfrm>
        </p:spPr>
        <p:txBody>
          <a:bodyPr anchor="b"/>
          <a:lstStyle>
            <a:lvl1pPr marL="0" algn="r">
              <a:buNone/>
              <a:defRPr sz="2000" b="1"/>
            </a:lvl1pPr>
            <a:extLst/>
          </a:lstStyle>
          <a:p>
            <a:r>
              <a:rPr kumimoji="0" lang="nl-NL"/>
              <a:t>Klik om de stijl te bewerken</a:t>
            </a:r>
            <a:endParaRPr kumimoji="0" lang="en-US"/>
          </a:p>
        </p:txBody>
      </p:sp>
      <p:sp>
        <p:nvSpPr>
          <p:cNvPr id="3" name="Tijdelijke aanduiding voor teks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nl-NL"/>
              <a:t>Klik om de modelstijlen te bewerken</a:t>
            </a:r>
          </a:p>
        </p:txBody>
      </p:sp>
      <p:sp>
        <p:nvSpPr>
          <p:cNvPr id="4" name="Tijdelijke aanduiding voor inhoud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nl-NL"/>
              <a:t>Klik om de modelstijlen te bewerken</a:t>
            </a:r>
          </a:p>
          <a:p>
            <a:pPr lvl="1" eaLnBrk="1" latinLnBrk="0" hangingPunct="1"/>
            <a:r>
              <a:rPr lang="nl-NL"/>
              <a:t>Tweede niveau</a:t>
            </a:r>
          </a:p>
          <a:p>
            <a:pPr lvl="2" eaLnBrk="1" latinLnBrk="0" hangingPunct="1"/>
            <a:r>
              <a:rPr lang="nl-NL"/>
              <a:t>Derde niveau</a:t>
            </a:r>
          </a:p>
          <a:p>
            <a:pPr lvl="3" eaLnBrk="1" latinLnBrk="0" hangingPunct="1"/>
            <a:r>
              <a:rPr lang="nl-NL"/>
              <a:t>Vierde niveau</a:t>
            </a:r>
          </a:p>
          <a:p>
            <a:pPr lvl="4" eaLnBrk="1" latinLnBrk="0" hangingPunct="1"/>
            <a:r>
              <a:rPr lang="nl-NL"/>
              <a:t>Vijfde niveau</a:t>
            </a:r>
            <a:endParaRPr kumimoji="0" lang="en-US"/>
          </a:p>
        </p:txBody>
      </p:sp>
      <p:sp>
        <p:nvSpPr>
          <p:cNvPr id="9" name="Tijdelijke aanduiding voor datum 8"/>
          <p:cNvSpPr>
            <a:spLocks noGrp="1"/>
          </p:cNvSpPr>
          <p:nvPr>
            <p:ph type="dt" sz="half" idx="10"/>
          </p:nvPr>
        </p:nvSpPr>
        <p:spPr>
          <a:xfrm>
            <a:off x="5562600" y="6513670"/>
            <a:ext cx="3002280" cy="274320"/>
          </a:xfrm>
        </p:spPr>
        <p:txBody>
          <a:bodyPr vert="horz" rtlCol="0"/>
          <a:lstStyle/>
          <a:p>
            <a:fld id="{9B774A25-1AE3-4ABE-9C11-2A5BDBA6183F}" type="datetime1">
              <a:rPr lang="nl-NL" smtClean="0"/>
              <a:t>8-5-2018</a:t>
            </a:fld>
            <a:endParaRPr lang="nl-NL"/>
          </a:p>
        </p:txBody>
      </p:sp>
      <p:sp>
        <p:nvSpPr>
          <p:cNvPr id="10" name="Tijdelijke aanduiding voor dianumm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579707F-7883-4DBA-A792-E4A48BA6DEBC}" type="slidenum">
              <a:rPr lang="nl-NL" smtClean="0"/>
              <a:t>‹nr.›</a:t>
            </a:fld>
            <a:endParaRPr lang="nl-NL"/>
          </a:p>
        </p:txBody>
      </p:sp>
      <p:sp>
        <p:nvSpPr>
          <p:cNvPr id="11" name="Tijdelijke aanduiding voor voettekst 10"/>
          <p:cNvSpPr>
            <a:spLocks noGrp="1"/>
          </p:cNvSpPr>
          <p:nvPr>
            <p:ph type="ftr" sz="quarter" idx="12"/>
          </p:nvPr>
        </p:nvSpPr>
        <p:spPr>
          <a:xfrm>
            <a:off x="1600200" y="6513670"/>
            <a:ext cx="3907464" cy="274320"/>
          </a:xfrm>
        </p:spPr>
        <p:txBody>
          <a:bodyPr vert="horz" rtlCol="0"/>
          <a:lstStyle/>
          <a:p>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3040443" y="4724400"/>
            <a:ext cx="5486400" cy="664536"/>
          </a:xfrm>
        </p:spPr>
        <p:txBody>
          <a:bodyPr anchor="b"/>
          <a:lstStyle>
            <a:lvl1pPr marL="0" algn="r">
              <a:buNone/>
              <a:defRPr sz="2000" b="1"/>
            </a:lvl1pPr>
            <a:extLst/>
          </a:lstStyle>
          <a:p>
            <a:r>
              <a:rPr kumimoji="0" lang="nl-NL"/>
              <a:t>Klik om de stijl te bewerken</a:t>
            </a:r>
            <a:endParaRPr kumimoji="0" lang="en-US"/>
          </a:p>
        </p:txBody>
      </p:sp>
      <p:sp>
        <p:nvSpPr>
          <p:cNvPr id="4" name="Tijdelijke aanduiding voor teks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nl-NL"/>
              <a:t>Klik om de modelstijlen te bewerken</a:t>
            </a:r>
          </a:p>
        </p:txBody>
      </p:sp>
      <p:sp>
        <p:nvSpPr>
          <p:cNvPr id="13" name="Tijdelijke aanduiding voor afbeelding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nl-NL">
                <a:solidFill>
                  <a:schemeClr val="lt1"/>
                </a:solidFill>
                <a:latin typeface="+mn-lt"/>
                <a:ea typeface="+mn-ea"/>
                <a:cs typeface="+mn-cs"/>
              </a:rPr>
              <a:t>Klik op het pictogram als u een afbeelding wilt toevoegen</a:t>
            </a:r>
            <a:endParaRPr kumimoji="0" lang="en-US" dirty="0">
              <a:solidFill>
                <a:schemeClr val="lt1"/>
              </a:solidFill>
              <a:latin typeface="+mn-lt"/>
              <a:ea typeface="+mn-ea"/>
              <a:cs typeface="+mn-cs"/>
            </a:endParaRPr>
          </a:p>
        </p:txBody>
      </p:sp>
      <p:sp>
        <p:nvSpPr>
          <p:cNvPr id="8" name="Tijdelijke aanduiding voor datum 7"/>
          <p:cNvSpPr>
            <a:spLocks noGrp="1"/>
          </p:cNvSpPr>
          <p:nvPr>
            <p:ph type="dt" sz="half" idx="10"/>
          </p:nvPr>
        </p:nvSpPr>
        <p:spPr>
          <a:xfrm>
            <a:off x="5562600" y="6509004"/>
            <a:ext cx="3002280" cy="274320"/>
          </a:xfrm>
        </p:spPr>
        <p:txBody>
          <a:bodyPr vert="horz" rtlCol="0"/>
          <a:lstStyle/>
          <a:p>
            <a:fld id="{83BDEF29-8F3D-4046-BA32-A82384CCA1D5}" type="datetime1">
              <a:rPr lang="nl-NL" smtClean="0"/>
              <a:t>8-5-2018</a:t>
            </a:fld>
            <a:endParaRPr lang="nl-NL"/>
          </a:p>
        </p:txBody>
      </p:sp>
      <p:sp>
        <p:nvSpPr>
          <p:cNvPr id="9" name="Tijdelijke aanduiding voor dianumm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579707F-7883-4DBA-A792-E4A48BA6DEBC}" type="slidenum">
              <a:rPr lang="nl-NL" smtClean="0"/>
              <a:t>‹nr.›</a:t>
            </a:fld>
            <a:endParaRPr lang="nl-NL"/>
          </a:p>
        </p:txBody>
      </p:sp>
      <p:sp>
        <p:nvSpPr>
          <p:cNvPr id="10" name="Tijdelijke aanduiding voor voettekst 9"/>
          <p:cNvSpPr>
            <a:spLocks noGrp="1"/>
          </p:cNvSpPr>
          <p:nvPr>
            <p:ph type="ftr" sz="quarter" idx="12"/>
          </p:nvPr>
        </p:nvSpPr>
        <p:spPr>
          <a:xfrm>
            <a:off x="1600200" y="6509004"/>
            <a:ext cx="3907464" cy="274320"/>
          </a:xfrm>
        </p:spPr>
        <p:txBody>
          <a:bodyPr vert="horz" rtlCol="0"/>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nd diagonale hoek rechthoek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jdelijke aanduiding voor voettekst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nl-NL"/>
          </a:p>
        </p:txBody>
      </p:sp>
      <p:sp>
        <p:nvSpPr>
          <p:cNvPr id="14" name="Tijdelijke aanduiding voor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5AF7D7E-85CF-410F-B2FE-103CEFA85C61}" type="datetime1">
              <a:rPr lang="nl-NL" smtClean="0"/>
              <a:t>8-5-2018</a:t>
            </a:fld>
            <a:endParaRPr lang="nl-NL"/>
          </a:p>
        </p:txBody>
      </p:sp>
      <p:sp>
        <p:nvSpPr>
          <p:cNvPr id="23" name="Tijdelijke aanduiding voor dianumm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579707F-7883-4DBA-A792-E4A48BA6DEBC}" type="slidenum">
              <a:rPr lang="nl-NL" smtClean="0"/>
              <a:t>‹nr.›</a:t>
            </a:fld>
            <a:endParaRPr lang="nl-NL"/>
          </a:p>
        </p:txBody>
      </p:sp>
      <p:sp>
        <p:nvSpPr>
          <p:cNvPr id="22" name="Tijdelijke aanduiding voor titel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nl-NL"/>
              <a:t>Klik om de stijl te bewerken</a:t>
            </a:r>
            <a:endParaRPr kumimoji="0" lang="en-US"/>
          </a:p>
        </p:txBody>
      </p:sp>
      <p:sp>
        <p:nvSpPr>
          <p:cNvPr id="13" name="Tijdelijke aanduiding voor tekst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nl-NL"/>
              <a:t>Klik om de modelstijlen te bewerken</a:t>
            </a:r>
          </a:p>
          <a:p>
            <a:pPr lvl="1" eaLnBrk="1" latinLnBrk="0" hangingPunct="1"/>
            <a:r>
              <a:rPr kumimoji="0" lang="nl-NL"/>
              <a:t>Tweede niveau</a:t>
            </a:r>
          </a:p>
          <a:p>
            <a:pPr lvl="2" eaLnBrk="1" latinLnBrk="0" hangingPunct="1"/>
            <a:r>
              <a:rPr kumimoji="0" lang="nl-NL"/>
              <a:t>Derde niveau</a:t>
            </a:r>
          </a:p>
          <a:p>
            <a:pPr lvl="3" eaLnBrk="1" latinLnBrk="0" hangingPunct="1"/>
            <a:r>
              <a:rPr kumimoji="0" lang="nl-NL"/>
              <a:t>Vierde niveau</a:t>
            </a:r>
          </a:p>
          <a:p>
            <a:pPr lvl="4" eaLnBrk="1" latinLnBrk="0" hangingPunct="1"/>
            <a:r>
              <a:rPr kumimoji="0" lang="nl-NL"/>
              <a:t>Vijfde niveau</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Taalbeschouwing 2</a:t>
            </a:r>
          </a:p>
        </p:txBody>
      </p:sp>
      <p:sp>
        <p:nvSpPr>
          <p:cNvPr id="3" name="Ondertitel 2"/>
          <p:cNvSpPr>
            <a:spLocks noGrp="1"/>
          </p:cNvSpPr>
          <p:nvPr>
            <p:ph type="subTitle" idx="1"/>
          </p:nvPr>
        </p:nvSpPr>
        <p:spPr/>
        <p:txBody>
          <a:bodyPr/>
          <a:lstStyle/>
          <a:p>
            <a:r>
              <a:rPr lang="nl-NL" dirty="0"/>
              <a:t>week 2</a:t>
            </a:r>
          </a:p>
          <a:p>
            <a:r>
              <a:rPr lang="nl-NL" dirty="0"/>
              <a:t>Pragmatiek + </a:t>
            </a:r>
            <a:r>
              <a:rPr lang="nl-NL" dirty="0" smtClean="0"/>
              <a:t>conversatieanalyse</a:t>
            </a:r>
            <a:endParaRPr lang="nl-NL" dirty="0"/>
          </a:p>
        </p:txBody>
      </p:sp>
    </p:spTree>
    <p:extLst>
      <p:ext uri="{BB962C8B-B14F-4D97-AF65-F5344CB8AC3E}">
        <p14:creationId xmlns:p14="http://schemas.microsoft.com/office/powerpoint/2010/main" val="1535960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Jeroen </a:t>
            </a:r>
            <a:r>
              <a:rPr lang="nl-NL" dirty="0"/>
              <a:t>zit bij het raam. Tineke kijkt hem aan en zegt: "Het wordt hier wel een beetje koud</a:t>
            </a:r>
            <a:r>
              <a:rPr lang="nl-NL" dirty="0" smtClean="0"/>
              <a:t>".</a:t>
            </a:r>
          </a:p>
          <a:p>
            <a:pPr marL="0" indent="0">
              <a:buNone/>
            </a:pPr>
            <a:endParaRPr lang="nl-NL" dirty="0"/>
          </a:p>
          <a:p>
            <a:pPr marL="0" indent="0">
              <a:buNone/>
            </a:pPr>
            <a:r>
              <a:rPr lang="nl-NL" dirty="0" smtClean="0"/>
              <a:t>2</a:t>
            </a:r>
            <a:r>
              <a:rPr lang="nl-NL" dirty="0"/>
              <a:t>. onderliggende boodschap:</a:t>
            </a:r>
          </a:p>
          <a:p>
            <a:pPr marL="0" indent="0">
              <a:buNone/>
            </a:pPr>
            <a:endParaRPr lang="nl-NL" dirty="0"/>
          </a:p>
          <a:p>
            <a:pPr marL="0" indent="0">
              <a:buNone/>
            </a:pPr>
            <a:r>
              <a:rPr lang="nl-NL" dirty="0"/>
              <a:t>- illocutie</a:t>
            </a:r>
          </a:p>
          <a:p>
            <a:pPr marL="0" indent="0">
              <a:buNone/>
            </a:pPr>
            <a:r>
              <a:rPr lang="nl-NL" dirty="0"/>
              <a:t>- 'Wil je het raam dicht doen</a:t>
            </a:r>
            <a:r>
              <a:rPr lang="nl-NL" dirty="0" smtClean="0"/>
              <a:t>?'/'Doe het raam dicht.'</a:t>
            </a:r>
            <a:endParaRPr lang="nl-NL" dirty="0"/>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10</a:t>
            </a:fld>
            <a:endParaRPr lang="nl-NL"/>
          </a:p>
        </p:txBody>
      </p:sp>
    </p:spTree>
    <p:extLst>
      <p:ext uri="{BB962C8B-B14F-4D97-AF65-F5344CB8AC3E}">
        <p14:creationId xmlns:p14="http://schemas.microsoft.com/office/powerpoint/2010/main" val="1911576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Jeroen </a:t>
            </a:r>
            <a:r>
              <a:rPr lang="nl-NL" dirty="0"/>
              <a:t>zit bij het raam. Tineke kijkt hem aan en zegt: "Het wordt hier wel een beetje koud</a:t>
            </a:r>
            <a:r>
              <a:rPr lang="nl-NL" dirty="0" smtClean="0"/>
              <a:t>".</a:t>
            </a:r>
          </a:p>
          <a:p>
            <a:pPr marL="0" indent="0">
              <a:buNone/>
            </a:pPr>
            <a:endParaRPr lang="nl-NL" dirty="0"/>
          </a:p>
          <a:p>
            <a:pPr marL="0" indent="0">
              <a:buNone/>
            </a:pPr>
            <a:r>
              <a:rPr lang="nl-NL" dirty="0" smtClean="0"/>
              <a:t>3</a:t>
            </a:r>
            <a:r>
              <a:rPr lang="nl-NL" dirty="0"/>
              <a:t>. beoogd effect:</a:t>
            </a:r>
          </a:p>
          <a:p>
            <a:pPr marL="0" indent="0">
              <a:buNone/>
            </a:pPr>
            <a:endParaRPr lang="nl-NL" dirty="0"/>
          </a:p>
          <a:p>
            <a:pPr marL="0" indent="0">
              <a:buNone/>
            </a:pPr>
            <a:r>
              <a:rPr lang="nl-NL" dirty="0"/>
              <a:t>- perlocutie</a:t>
            </a:r>
          </a:p>
          <a:p>
            <a:pPr marL="0" indent="0">
              <a:buNone/>
            </a:pPr>
            <a:r>
              <a:rPr lang="nl-NL" dirty="0"/>
              <a:t>- Jeroen heeft het raam voor Tineke dicht gedaan. </a:t>
            </a:r>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11</a:t>
            </a:fld>
            <a:endParaRPr lang="nl-NL"/>
          </a:p>
        </p:txBody>
      </p:sp>
    </p:spTree>
    <p:extLst>
      <p:ext uri="{BB962C8B-B14F-4D97-AF65-F5344CB8AC3E}">
        <p14:creationId xmlns:p14="http://schemas.microsoft.com/office/powerpoint/2010/main" val="3603948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normAutofit/>
          </a:bodyPr>
          <a:lstStyle/>
          <a:p>
            <a:r>
              <a:rPr lang="nl-NL" dirty="0" smtClean="0"/>
              <a:t>Soms doe je iets door het te zeggen:</a:t>
            </a:r>
          </a:p>
          <a:p>
            <a:endParaRPr lang="nl-NL" dirty="0"/>
          </a:p>
          <a:p>
            <a:pPr marL="0" indent="0">
              <a:buNone/>
            </a:pPr>
            <a:r>
              <a:rPr lang="nl-NL" dirty="0" smtClean="0"/>
              <a:t>1. Theo zegt: "Ik beloof dat ik je morgen bel."</a:t>
            </a:r>
          </a:p>
          <a:p>
            <a:pPr marL="0" indent="0">
              <a:buNone/>
            </a:pPr>
            <a:endParaRPr lang="nl-NL" dirty="0"/>
          </a:p>
          <a:p>
            <a:pPr marL="0" indent="0">
              <a:buNone/>
            </a:pPr>
            <a:r>
              <a:rPr lang="nl-NL" dirty="0" smtClean="0"/>
              <a:t>2. De ambtenaar van de burgerlijke stand zegt: "En hierbij verklaar ik u tot man en vrouw."</a:t>
            </a:r>
            <a:endParaRPr lang="nl-NL" dirty="0"/>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12</a:t>
            </a:fld>
            <a:endParaRPr lang="nl-NL"/>
          </a:p>
        </p:txBody>
      </p:sp>
    </p:spTree>
    <p:extLst>
      <p:ext uri="{BB962C8B-B14F-4D97-AF65-F5344CB8AC3E}">
        <p14:creationId xmlns:p14="http://schemas.microsoft.com/office/powerpoint/2010/main" val="1915878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1. Theo zegt: "Ik </a:t>
            </a:r>
            <a:r>
              <a:rPr lang="nl-NL" u="sng" dirty="0" smtClean="0"/>
              <a:t>beloof</a:t>
            </a:r>
            <a:r>
              <a:rPr lang="nl-NL" dirty="0" smtClean="0"/>
              <a:t> dat ik je morgen bel."</a:t>
            </a:r>
          </a:p>
          <a:p>
            <a:pPr marL="0" indent="0">
              <a:buNone/>
            </a:pPr>
            <a:endParaRPr lang="nl-NL" dirty="0" smtClean="0"/>
          </a:p>
          <a:p>
            <a:pPr marL="0" indent="0">
              <a:buNone/>
            </a:pPr>
            <a:r>
              <a:rPr lang="nl-NL" dirty="0" smtClean="0"/>
              <a:t>- </a:t>
            </a:r>
            <a:r>
              <a:rPr lang="nl-NL" i="1" dirty="0"/>
              <a:t>B</a:t>
            </a:r>
            <a:r>
              <a:rPr lang="nl-NL" i="1" dirty="0" smtClean="0"/>
              <a:t>eloven</a:t>
            </a:r>
            <a:r>
              <a:rPr lang="nl-NL" dirty="0" smtClean="0"/>
              <a:t> = performatief werkwoord.</a:t>
            </a:r>
          </a:p>
          <a:p>
            <a:pPr marL="0" indent="0">
              <a:buNone/>
            </a:pPr>
            <a:r>
              <a:rPr lang="nl-NL" dirty="0" smtClean="0"/>
              <a:t>- Performatieve werkwoorden: je zegt iets en daardoor doe je iets.</a:t>
            </a:r>
          </a:p>
          <a:p>
            <a:pPr marL="0" indent="0">
              <a:buNone/>
            </a:pPr>
            <a:r>
              <a:rPr lang="nl-NL" dirty="0" smtClean="0"/>
              <a:t>- Zie verder dossieropdracht. </a:t>
            </a:r>
            <a:endParaRPr lang="nl-NL" dirty="0"/>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13</a:t>
            </a:fld>
            <a:endParaRPr lang="nl-NL"/>
          </a:p>
        </p:txBody>
      </p:sp>
    </p:spTree>
    <p:extLst>
      <p:ext uri="{BB962C8B-B14F-4D97-AF65-F5344CB8AC3E}">
        <p14:creationId xmlns:p14="http://schemas.microsoft.com/office/powerpoint/2010/main" val="2306174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Opdracht hand-out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A</a:t>
            </a:r>
            <a:r>
              <a:rPr lang="nl-NL" dirty="0"/>
              <a:t>:	‘Kun je me het zout aangeven?’</a:t>
            </a:r>
          </a:p>
          <a:p>
            <a:pPr marL="0" indent="0">
              <a:buNone/>
            </a:pPr>
            <a:r>
              <a:rPr lang="nl-NL" dirty="0" smtClean="0"/>
              <a:t>B</a:t>
            </a:r>
            <a:r>
              <a:rPr lang="nl-NL" dirty="0"/>
              <a:t>:	‘Ja, ik mankeer toch niets aan mijn </a:t>
            </a:r>
            <a:r>
              <a:rPr lang="nl-NL" dirty="0" smtClean="0"/>
              <a:t>	handen</a:t>
            </a:r>
            <a:r>
              <a:rPr lang="nl-NL" dirty="0"/>
              <a:t>?!’</a:t>
            </a:r>
          </a:p>
          <a:p>
            <a:pPr marL="0" indent="0">
              <a:buNone/>
            </a:pPr>
            <a:r>
              <a:rPr lang="nl-NL" i="1" dirty="0" smtClean="0"/>
              <a:t>(</a:t>
            </a:r>
            <a:r>
              <a:rPr lang="nl-NL" i="1" dirty="0"/>
              <a:t>Spreker B blijft verder rustig dooreten.)</a:t>
            </a:r>
            <a:endParaRPr lang="nl-NL" dirty="0"/>
          </a:p>
          <a:p>
            <a:pPr marL="0" indent="0">
              <a:buNone/>
            </a:pPr>
            <a:r>
              <a:rPr lang="nl-NL" dirty="0"/>
              <a:t> </a:t>
            </a:r>
          </a:p>
          <a:p>
            <a:pPr marL="0" indent="0">
              <a:buNone/>
            </a:pPr>
            <a:r>
              <a:rPr lang="nl-NL" dirty="0" smtClean="0"/>
              <a:t>a</a:t>
            </a:r>
            <a:r>
              <a:rPr lang="nl-NL" dirty="0"/>
              <a:t>. </a:t>
            </a:r>
            <a:r>
              <a:rPr lang="nl-NL" dirty="0" smtClean="0"/>
              <a:t>Bedoeling spreker A?</a:t>
            </a:r>
          </a:p>
          <a:p>
            <a:pPr marL="0" indent="0">
              <a:buNone/>
            </a:pPr>
            <a:r>
              <a:rPr lang="nl-NL" dirty="0" smtClean="0"/>
              <a:t> </a:t>
            </a:r>
            <a:r>
              <a:rPr lang="nl-NL" i="1" dirty="0" smtClean="0"/>
              <a:t>'Geef me het zoutpotje.'</a:t>
            </a:r>
            <a:endParaRPr lang="nl-NL" i="1" dirty="0"/>
          </a:p>
          <a:p>
            <a:pPr marL="0" indent="0">
              <a:buNone/>
            </a:pPr>
            <a:endParaRPr lang="nl-NL" dirty="0"/>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14</a:t>
            </a:fld>
            <a:endParaRPr lang="nl-NL"/>
          </a:p>
        </p:txBody>
      </p:sp>
    </p:spTree>
    <p:extLst>
      <p:ext uri="{BB962C8B-B14F-4D97-AF65-F5344CB8AC3E}">
        <p14:creationId xmlns:p14="http://schemas.microsoft.com/office/powerpoint/2010/main" val="371560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Opdracht hand-out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A</a:t>
            </a:r>
            <a:r>
              <a:rPr lang="nl-NL" dirty="0"/>
              <a:t>:	‘Kun je me het zout aangeven?’</a:t>
            </a:r>
          </a:p>
          <a:p>
            <a:pPr marL="0" indent="0">
              <a:buNone/>
            </a:pPr>
            <a:r>
              <a:rPr lang="nl-NL" dirty="0" smtClean="0"/>
              <a:t>B</a:t>
            </a:r>
            <a:r>
              <a:rPr lang="nl-NL" dirty="0"/>
              <a:t>:	‘Ja, ik mankeer toch niets aan mijn </a:t>
            </a:r>
            <a:r>
              <a:rPr lang="nl-NL" dirty="0" smtClean="0"/>
              <a:t>	handen</a:t>
            </a:r>
            <a:r>
              <a:rPr lang="nl-NL" dirty="0"/>
              <a:t>?!’</a:t>
            </a:r>
          </a:p>
          <a:p>
            <a:pPr marL="0" indent="0">
              <a:buNone/>
            </a:pPr>
            <a:r>
              <a:rPr lang="nl-NL" i="1" dirty="0" smtClean="0"/>
              <a:t>(</a:t>
            </a:r>
            <a:r>
              <a:rPr lang="nl-NL" i="1" dirty="0"/>
              <a:t>Spreker B blijft verder rustig dooreten.)</a:t>
            </a:r>
            <a:endParaRPr lang="nl-NL" dirty="0"/>
          </a:p>
          <a:p>
            <a:pPr marL="0" indent="0">
              <a:buNone/>
            </a:pPr>
            <a:r>
              <a:rPr lang="nl-NL" dirty="0"/>
              <a:t> </a:t>
            </a:r>
          </a:p>
          <a:p>
            <a:pPr marL="0" indent="0">
              <a:buNone/>
            </a:pPr>
            <a:r>
              <a:rPr lang="nl-NL" dirty="0" smtClean="0"/>
              <a:t>b</a:t>
            </a:r>
            <a:r>
              <a:rPr lang="nl-NL" dirty="0"/>
              <a:t>. </a:t>
            </a:r>
            <a:r>
              <a:rPr lang="nl-NL" dirty="0" smtClean="0"/>
              <a:t>Interpretatie door B?</a:t>
            </a:r>
            <a:endParaRPr lang="nl-NL" dirty="0"/>
          </a:p>
          <a:p>
            <a:pPr marL="0" indent="0">
              <a:buNone/>
            </a:pPr>
            <a:r>
              <a:rPr lang="nl-NL" i="1" dirty="0" smtClean="0"/>
              <a:t>Letterlijk: een vraag naar wat iemand kan.</a:t>
            </a:r>
            <a:endParaRPr lang="nl-NL" i="1" dirty="0"/>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15</a:t>
            </a:fld>
            <a:endParaRPr lang="nl-NL"/>
          </a:p>
        </p:txBody>
      </p:sp>
    </p:spTree>
    <p:extLst>
      <p:ext uri="{BB962C8B-B14F-4D97-AF65-F5344CB8AC3E}">
        <p14:creationId xmlns:p14="http://schemas.microsoft.com/office/powerpoint/2010/main" val="3714185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Opdracht hand-out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A</a:t>
            </a:r>
            <a:r>
              <a:rPr lang="nl-NL" dirty="0"/>
              <a:t>:	‘Kun je me het zout aangeven?’</a:t>
            </a:r>
          </a:p>
          <a:p>
            <a:pPr marL="0" indent="0">
              <a:buNone/>
            </a:pPr>
            <a:r>
              <a:rPr lang="nl-NL" dirty="0" smtClean="0"/>
              <a:t>B</a:t>
            </a:r>
            <a:r>
              <a:rPr lang="nl-NL" dirty="0"/>
              <a:t>:	‘Ja, ik mankeer toch niets aan mijn </a:t>
            </a:r>
            <a:r>
              <a:rPr lang="nl-NL" dirty="0" smtClean="0"/>
              <a:t>	handen</a:t>
            </a:r>
            <a:r>
              <a:rPr lang="nl-NL" dirty="0"/>
              <a:t>?!’</a:t>
            </a:r>
          </a:p>
          <a:p>
            <a:pPr marL="0" indent="0">
              <a:buNone/>
            </a:pPr>
            <a:r>
              <a:rPr lang="nl-NL" i="1" dirty="0" smtClean="0"/>
              <a:t>(</a:t>
            </a:r>
            <a:r>
              <a:rPr lang="nl-NL" i="1" dirty="0"/>
              <a:t>Spreker B blijft verder rustig dooreten.)</a:t>
            </a:r>
            <a:endParaRPr lang="nl-NL" dirty="0"/>
          </a:p>
          <a:p>
            <a:pPr marL="0" indent="0">
              <a:buNone/>
            </a:pPr>
            <a:r>
              <a:rPr lang="nl-NL" dirty="0"/>
              <a:t> </a:t>
            </a:r>
          </a:p>
          <a:p>
            <a:pPr marL="0" indent="0">
              <a:buNone/>
            </a:pPr>
            <a:r>
              <a:rPr lang="nl-NL" dirty="0" smtClean="0"/>
              <a:t>c</a:t>
            </a:r>
            <a:r>
              <a:rPr lang="nl-NL" dirty="0"/>
              <a:t>. Wat past spreker B hier </a:t>
            </a:r>
            <a:r>
              <a:rPr lang="nl-NL" u="sng" dirty="0"/>
              <a:t>niet</a:t>
            </a:r>
            <a:r>
              <a:rPr lang="nl-NL" dirty="0"/>
              <a:t> toe?</a:t>
            </a:r>
          </a:p>
          <a:p>
            <a:pPr marL="0" indent="0">
              <a:buNone/>
            </a:pPr>
            <a:r>
              <a:rPr lang="nl-NL" i="1" dirty="0" smtClean="0"/>
              <a:t>- Implicatuur.</a:t>
            </a:r>
          </a:p>
          <a:p>
            <a:pPr marL="0" indent="0">
              <a:buNone/>
            </a:pPr>
            <a:r>
              <a:rPr lang="nl-NL" i="1" dirty="0" smtClean="0"/>
              <a:t>- Spreker A doet </a:t>
            </a:r>
            <a:r>
              <a:rPr lang="nl-NL" i="1" u="sng" dirty="0" smtClean="0"/>
              <a:t>in</a:t>
            </a:r>
            <a:r>
              <a:rPr lang="nl-NL" i="1" dirty="0" smtClean="0"/>
              <a:t>directe taalhandeling, spreker B interpreteert het letterlijk.</a:t>
            </a:r>
            <a:endParaRPr lang="nl-NL" i="1" dirty="0"/>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16</a:t>
            </a:fld>
            <a:endParaRPr lang="nl-NL"/>
          </a:p>
        </p:txBody>
      </p:sp>
    </p:spTree>
    <p:extLst>
      <p:ext uri="{BB962C8B-B14F-4D97-AF65-F5344CB8AC3E}">
        <p14:creationId xmlns:p14="http://schemas.microsoft.com/office/powerpoint/2010/main" val="384734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Opdracht hand-out</a:t>
            </a:r>
            <a:endParaRPr lang="nl-NL" dirty="0"/>
          </a:p>
        </p:txBody>
      </p:sp>
      <p:sp>
        <p:nvSpPr>
          <p:cNvPr id="3" name="Tijdelijke aanduiding voor inhoud 2"/>
          <p:cNvSpPr>
            <a:spLocks noGrp="1"/>
          </p:cNvSpPr>
          <p:nvPr>
            <p:ph idx="1"/>
          </p:nvPr>
        </p:nvSpPr>
        <p:spPr/>
        <p:txBody>
          <a:bodyPr>
            <a:normAutofit/>
          </a:bodyPr>
          <a:lstStyle/>
          <a:p>
            <a:pPr marL="0" indent="0">
              <a:buNone/>
            </a:pPr>
            <a:r>
              <a:rPr lang="nl-NL" dirty="0" smtClean="0"/>
              <a:t>A</a:t>
            </a:r>
            <a:r>
              <a:rPr lang="nl-NL" dirty="0"/>
              <a:t>:	‘Kun je me het zout aangeven?’</a:t>
            </a:r>
          </a:p>
          <a:p>
            <a:pPr marL="0" indent="0">
              <a:buNone/>
            </a:pPr>
            <a:r>
              <a:rPr lang="nl-NL" dirty="0" smtClean="0"/>
              <a:t>B</a:t>
            </a:r>
            <a:r>
              <a:rPr lang="nl-NL" dirty="0"/>
              <a:t>:	‘Ja, ik mankeer toch niets aan mijn </a:t>
            </a:r>
            <a:r>
              <a:rPr lang="nl-NL" dirty="0" smtClean="0"/>
              <a:t>	handen</a:t>
            </a:r>
            <a:r>
              <a:rPr lang="nl-NL" dirty="0"/>
              <a:t>?!’</a:t>
            </a:r>
          </a:p>
          <a:p>
            <a:pPr marL="0" indent="0">
              <a:buNone/>
            </a:pPr>
            <a:r>
              <a:rPr lang="nl-NL" i="1" dirty="0" smtClean="0"/>
              <a:t>(</a:t>
            </a:r>
            <a:r>
              <a:rPr lang="nl-NL" i="1" dirty="0"/>
              <a:t>Spreker B blijft verder rustig dooreten.)</a:t>
            </a:r>
            <a:endParaRPr lang="nl-NL" dirty="0"/>
          </a:p>
          <a:p>
            <a:pPr marL="0" indent="0">
              <a:buNone/>
            </a:pPr>
            <a:r>
              <a:rPr lang="nl-NL" dirty="0"/>
              <a:t> </a:t>
            </a:r>
          </a:p>
          <a:p>
            <a:pPr marL="0" indent="0">
              <a:buNone/>
            </a:pPr>
            <a:r>
              <a:rPr lang="nl-NL" dirty="0" smtClean="0"/>
              <a:t>d</a:t>
            </a:r>
            <a:r>
              <a:rPr lang="nl-NL" dirty="0"/>
              <a:t>. </a:t>
            </a:r>
            <a:r>
              <a:rPr lang="nl-NL" dirty="0" smtClean="0"/>
              <a:t>Gevolgen uitblijven implicatuur?</a:t>
            </a:r>
          </a:p>
          <a:p>
            <a:pPr marL="0" indent="0">
              <a:buNone/>
            </a:pPr>
            <a:r>
              <a:rPr lang="nl-NL" i="1" dirty="0" smtClean="0"/>
              <a:t>- A krijgt geen zout, wat wel de bedoeling was. </a:t>
            </a:r>
          </a:p>
          <a:p>
            <a:pPr marL="0" indent="0">
              <a:buNone/>
            </a:pPr>
            <a:r>
              <a:rPr lang="nl-NL" i="1" dirty="0" smtClean="0"/>
              <a:t>- Perlocutie van A slaagt niet.</a:t>
            </a:r>
            <a:endParaRPr lang="nl-NL" i="1" dirty="0"/>
          </a:p>
          <a:p>
            <a:pPr marL="0" indent="0">
              <a:buNone/>
            </a:pPr>
            <a:endParaRPr lang="nl-NL" dirty="0"/>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17</a:t>
            </a:fld>
            <a:endParaRPr lang="nl-NL"/>
          </a:p>
        </p:txBody>
      </p:sp>
    </p:spTree>
    <p:extLst>
      <p:ext uri="{BB962C8B-B14F-4D97-AF65-F5344CB8AC3E}">
        <p14:creationId xmlns:p14="http://schemas.microsoft.com/office/powerpoint/2010/main" val="422788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60000"/>
                    <a:lumOff val="40000"/>
                  </a:schemeClr>
                </a:solidFill>
              </a:rPr>
              <a:t>De vraag van vandaag:</a:t>
            </a:r>
            <a:endParaRPr lang="nl-NL" dirty="0">
              <a:solidFill>
                <a:schemeClr val="accent3">
                  <a:lumMod val="60000"/>
                  <a:lumOff val="40000"/>
                </a:schemeClr>
              </a:solidFill>
            </a:endParaRPr>
          </a:p>
        </p:txBody>
      </p:sp>
      <p:sp>
        <p:nvSpPr>
          <p:cNvPr id="3" name="Tijdelijke aanduiding voor inhoud 2"/>
          <p:cNvSpPr>
            <a:spLocks noGrp="1"/>
          </p:cNvSpPr>
          <p:nvPr>
            <p:ph idx="1"/>
          </p:nvPr>
        </p:nvSpPr>
        <p:spPr/>
        <p:txBody>
          <a:bodyPr>
            <a:normAutofit/>
          </a:bodyPr>
          <a:lstStyle/>
          <a:p>
            <a:pPr marL="0" indent="0">
              <a:buNone/>
            </a:pPr>
            <a:endParaRPr lang="nl-NL" sz="4000" i="1" dirty="0" smtClean="0">
              <a:solidFill>
                <a:schemeClr val="accent3">
                  <a:lumMod val="75000"/>
                </a:schemeClr>
              </a:solidFill>
            </a:endParaRPr>
          </a:p>
          <a:p>
            <a:pPr marL="0" indent="0">
              <a:buNone/>
            </a:pPr>
            <a:r>
              <a:rPr lang="nl-NL" sz="4000" i="1" dirty="0" smtClean="0">
                <a:solidFill>
                  <a:schemeClr val="accent3">
                    <a:lumMod val="60000"/>
                    <a:lumOff val="40000"/>
                  </a:schemeClr>
                </a:solidFill>
              </a:rPr>
              <a:t>Waarom stellen docenten vragen?</a:t>
            </a:r>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18</a:t>
            </a:fld>
            <a:endParaRPr lang="nl-NL"/>
          </a:p>
        </p:txBody>
      </p:sp>
    </p:spTree>
    <p:extLst>
      <p:ext uri="{BB962C8B-B14F-4D97-AF65-F5344CB8AC3E}">
        <p14:creationId xmlns:p14="http://schemas.microsoft.com/office/powerpoint/2010/main" val="16250368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dirty="0"/>
              <a:t>Waarom stellen mensen vragen?</a:t>
            </a:r>
          </a:p>
          <a:p>
            <a:endParaRPr lang="nl-NL" dirty="0"/>
          </a:p>
          <a:p>
            <a:r>
              <a:rPr lang="nl-NL" dirty="0"/>
              <a:t>Waarom stellen docenten vragen?</a:t>
            </a:r>
          </a:p>
          <a:p>
            <a:pPr marL="0" indent="0">
              <a:buNone/>
            </a:pPr>
            <a:r>
              <a:rPr lang="nl-NL" dirty="0"/>
              <a:t>	</a:t>
            </a:r>
          </a:p>
          <a:p>
            <a:pPr marL="0" indent="0">
              <a:buNone/>
            </a:pPr>
            <a:r>
              <a:rPr lang="nl-NL" dirty="0"/>
              <a:t>Vaak: 	- om groep erbij te houden</a:t>
            </a:r>
          </a:p>
          <a:p>
            <a:pPr marL="0" indent="0">
              <a:buNone/>
            </a:pPr>
            <a:r>
              <a:rPr lang="nl-NL" dirty="0"/>
              <a:t>		- voortgang eigen verhaal</a:t>
            </a:r>
          </a:p>
          <a:p>
            <a:endParaRPr lang="nl-NL" dirty="0"/>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19</a:t>
            </a:fld>
            <a:endParaRPr lang="nl-NL"/>
          </a:p>
        </p:txBody>
      </p:sp>
    </p:spTree>
    <p:extLst>
      <p:ext uri="{BB962C8B-B14F-4D97-AF65-F5344CB8AC3E}">
        <p14:creationId xmlns:p14="http://schemas.microsoft.com/office/powerpoint/2010/main" val="1888275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60000"/>
                    <a:lumOff val="40000"/>
                  </a:schemeClr>
                </a:solidFill>
              </a:rPr>
              <a:t>De vraag van vandaag:</a:t>
            </a:r>
            <a:endParaRPr lang="nl-NL" dirty="0">
              <a:solidFill>
                <a:schemeClr val="accent3">
                  <a:lumMod val="60000"/>
                  <a:lumOff val="40000"/>
                </a:schemeClr>
              </a:solidFill>
            </a:endParaRPr>
          </a:p>
        </p:txBody>
      </p:sp>
      <p:sp>
        <p:nvSpPr>
          <p:cNvPr id="3" name="Tijdelijke aanduiding voor inhoud 2"/>
          <p:cNvSpPr>
            <a:spLocks noGrp="1"/>
          </p:cNvSpPr>
          <p:nvPr>
            <p:ph idx="1"/>
          </p:nvPr>
        </p:nvSpPr>
        <p:spPr/>
        <p:txBody>
          <a:bodyPr>
            <a:normAutofit/>
          </a:bodyPr>
          <a:lstStyle/>
          <a:p>
            <a:pPr marL="0" indent="0">
              <a:buNone/>
            </a:pPr>
            <a:endParaRPr lang="nl-NL" sz="4000" i="1" dirty="0" smtClean="0">
              <a:solidFill>
                <a:schemeClr val="accent3">
                  <a:lumMod val="75000"/>
                </a:schemeClr>
              </a:solidFill>
            </a:endParaRPr>
          </a:p>
          <a:p>
            <a:pPr marL="0" indent="0">
              <a:buNone/>
            </a:pPr>
            <a:r>
              <a:rPr lang="nl-NL" sz="4000" i="1" dirty="0" smtClean="0">
                <a:solidFill>
                  <a:schemeClr val="accent3">
                    <a:lumMod val="60000"/>
                    <a:lumOff val="40000"/>
                  </a:schemeClr>
                </a:solidFill>
              </a:rPr>
              <a:t>Waarom stellen docenten vragen?</a:t>
            </a:r>
            <a:endParaRPr lang="nl-NL" sz="4000" i="1" dirty="0">
              <a:solidFill>
                <a:schemeClr val="accent3">
                  <a:lumMod val="60000"/>
                  <a:lumOff val="40000"/>
                </a:schemeClr>
              </a:solidFill>
            </a:endParaRPr>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2</a:t>
            </a:fld>
            <a:endParaRPr lang="nl-NL"/>
          </a:p>
        </p:txBody>
      </p:sp>
    </p:spTree>
    <p:extLst>
      <p:ext uri="{BB962C8B-B14F-4D97-AF65-F5344CB8AC3E}">
        <p14:creationId xmlns:p14="http://schemas.microsoft.com/office/powerpoint/2010/main" val="2677897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dirty="0"/>
              <a:t>Hoe laat je leerlingen zo veel mogelijk zeggen?</a:t>
            </a:r>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20</a:t>
            </a:fld>
            <a:endParaRPr lang="nl-NL"/>
          </a:p>
        </p:txBody>
      </p:sp>
    </p:spTree>
    <p:extLst>
      <p:ext uri="{BB962C8B-B14F-4D97-AF65-F5344CB8AC3E}">
        <p14:creationId xmlns:p14="http://schemas.microsoft.com/office/powerpoint/2010/main" val="3172310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pPr marL="0" indent="0">
              <a:buNone/>
            </a:pPr>
            <a:r>
              <a:rPr lang="nl-NL" i="1" dirty="0"/>
              <a:t>'Ik heb nu een vraag waarvan ik wil dat jullie er eerst even rustig over nadenken. Daar krijg je even de tijd voor. Noteer wat je denkt in je schrift. Ik vraag zo kriskras wat gedachtes terug. De vraag luidt: hoe laat je leerlingen zo veel mogelijk zeggen?'</a:t>
            </a:r>
            <a:endParaRPr lang="nl-NL" dirty="0"/>
          </a:p>
          <a:p>
            <a:endParaRPr lang="nl-NL" dirty="0"/>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21</a:t>
            </a:fld>
            <a:endParaRPr lang="nl-NL"/>
          </a:p>
        </p:txBody>
      </p:sp>
    </p:spTree>
    <p:extLst>
      <p:ext uri="{BB962C8B-B14F-4D97-AF65-F5344CB8AC3E}">
        <p14:creationId xmlns:p14="http://schemas.microsoft.com/office/powerpoint/2010/main" val="3768005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dirty="0"/>
              <a:t>Ebbens en Ettekoven </a:t>
            </a:r>
            <a:r>
              <a:rPr lang="nl-NL" i="1" dirty="0"/>
              <a:t>Effectief leren:</a:t>
            </a:r>
            <a:endParaRPr lang="nl-NL" dirty="0"/>
          </a:p>
          <a:p>
            <a:endParaRPr lang="nl-NL" dirty="0"/>
          </a:p>
          <a:p>
            <a:endParaRPr lang="nl-NL" dirty="0"/>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22</a:t>
            </a:fld>
            <a:endParaRPr lang="nl-NL"/>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2492896"/>
            <a:ext cx="2430438" cy="34556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75299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i="1" dirty="0"/>
              <a:t>Effectief leren </a:t>
            </a:r>
            <a:r>
              <a:rPr lang="nl-NL" dirty="0" smtClean="0"/>
              <a:t>door</a:t>
            </a:r>
            <a:r>
              <a:rPr lang="nl-NL" i="1" dirty="0" smtClean="0"/>
              <a:t> </a:t>
            </a:r>
            <a:r>
              <a:rPr lang="nl-NL" dirty="0" err="1" smtClean="0"/>
              <a:t>Ebbens</a:t>
            </a:r>
            <a:r>
              <a:rPr lang="nl-NL" dirty="0" smtClean="0"/>
              <a:t> </a:t>
            </a:r>
            <a:r>
              <a:rPr lang="nl-NL" dirty="0"/>
              <a:t>en </a:t>
            </a:r>
            <a:r>
              <a:rPr lang="nl-NL" dirty="0" smtClean="0"/>
              <a:t>Ettekoven</a:t>
            </a:r>
            <a:r>
              <a:rPr lang="nl-NL" i="1" dirty="0"/>
              <a:t>:</a:t>
            </a:r>
            <a:endParaRPr lang="nl-NL" dirty="0"/>
          </a:p>
          <a:p>
            <a:endParaRPr lang="nl-NL" dirty="0"/>
          </a:p>
          <a:p>
            <a:pPr marL="0" indent="0">
              <a:buNone/>
            </a:pPr>
            <a:r>
              <a:rPr lang="nl-NL" i="1" dirty="0" smtClean="0"/>
              <a:t>échte </a:t>
            </a:r>
            <a:r>
              <a:rPr lang="nl-NL" dirty="0" smtClean="0"/>
              <a:t>vragen:</a:t>
            </a:r>
            <a:endParaRPr lang="nl-NL" dirty="0"/>
          </a:p>
          <a:p>
            <a:pPr marL="0" indent="0">
              <a:buNone/>
            </a:pPr>
            <a:r>
              <a:rPr lang="nl-NL" dirty="0" smtClean="0"/>
              <a:t>1. </a:t>
            </a:r>
            <a:r>
              <a:rPr lang="nl-NL" dirty="0"/>
              <a:t>prikkelen tot </a:t>
            </a:r>
            <a:r>
              <a:rPr lang="nl-NL" dirty="0" smtClean="0"/>
              <a:t>nieuwsgierigheid;</a:t>
            </a:r>
            <a:endParaRPr lang="nl-NL" dirty="0"/>
          </a:p>
          <a:p>
            <a:pPr marL="0" indent="0">
              <a:buNone/>
            </a:pPr>
            <a:r>
              <a:rPr lang="nl-NL" dirty="0" smtClean="0"/>
              <a:t>2. </a:t>
            </a:r>
            <a:r>
              <a:rPr lang="nl-NL" dirty="0"/>
              <a:t>laten leerlingen op zoek gaan naar </a:t>
            </a:r>
            <a:r>
              <a:rPr lang="nl-NL" dirty="0" smtClean="0"/>
              <a:t>het </a:t>
            </a:r>
            <a:r>
              <a:rPr lang="nl-NL" dirty="0"/>
              <a:t>goede </a:t>
            </a:r>
            <a:r>
              <a:rPr lang="nl-NL" dirty="0" smtClean="0"/>
              <a:t>antwoord;</a:t>
            </a:r>
            <a:endParaRPr lang="nl-NL" dirty="0"/>
          </a:p>
          <a:p>
            <a:pPr marL="0" indent="0">
              <a:buNone/>
            </a:pPr>
            <a:r>
              <a:rPr lang="nl-NL" dirty="0" smtClean="0"/>
              <a:t>3. laten </a:t>
            </a:r>
            <a:r>
              <a:rPr lang="nl-NL" dirty="0"/>
              <a:t>leerlingen net </a:t>
            </a:r>
            <a:r>
              <a:rPr lang="nl-NL" dirty="0" smtClean="0"/>
              <a:t>aangeboden kennis verwerken.</a:t>
            </a:r>
            <a:endParaRPr lang="nl-NL" dirty="0"/>
          </a:p>
          <a:p>
            <a:endParaRPr lang="nl-NL" dirty="0"/>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23</a:t>
            </a:fld>
            <a:endParaRPr lang="nl-NL"/>
          </a:p>
        </p:txBody>
      </p:sp>
    </p:spTree>
    <p:extLst>
      <p:ext uri="{BB962C8B-B14F-4D97-AF65-F5344CB8AC3E}">
        <p14:creationId xmlns:p14="http://schemas.microsoft.com/office/powerpoint/2010/main" val="436779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dirty="0"/>
              <a:t>Hand-out: schema met vragen over Roodkapje.</a:t>
            </a:r>
          </a:p>
          <a:p>
            <a:endParaRPr lang="nl-NL" dirty="0"/>
          </a:p>
          <a:p>
            <a:r>
              <a:rPr lang="nl-NL" dirty="0"/>
              <a:t>Lees en noteer welke verschillen in de vragen ervoor zorgen dat categorie 1 t/m 4 oplopen in complexiteit.</a:t>
            </a:r>
          </a:p>
          <a:p>
            <a:endParaRPr lang="nl-NL" dirty="0"/>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24</a:t>
            </a:fld>
            <a:endParaRPr lang="nl-NL"/>
          </a:p>
        </p:txBody>
      </p:sp>
    </p:spTree>
    <p:extLst>
      <p:ext uri="{BB962C8B-B14F-4D97-AF65-F5344CB8AC3E}">
        <p14:creationId xmlns:p14="http://schemas.microsoft.com/office/powerpoint/2010/main" val="4095280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dirty="0"/>
              <a:t>Beurtwisseling: hoe zorg je ervoor dat niet steeds dezelfde leerlingen praten?</a:t>
            </a:r>
          </a:p>
          <a:p>
            <a:endParaRPr lang="nl-NL" dirty="0"/>
          </a:p>
          <a:p>
            <a:r>
              <a:rPr lang="nl-NL" dirty="0"/>
              <a:t>Wat is de rol van pauzes in beurtwisseling?</a:t>
            </a:r>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25</a:t>
            </a:fld>
            <a:endParaRPr lang="nl-NL"/>
          </a:p>
        </p:txBody>
      </p:sp>
    </p:spTree>
    <p:extLst>
      <p:ext uri="{BB962C8B-B14F-4D97-AF65-F5344CB8AC3E}">
        <p14:creationId xmlns:p14="http://schemas.microsoft.com/office/powerpoint/2010/main" val="2443821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marL="0" indent="0"/>
            <a:r>
              <a:rPr lang="nl-NL" sz="3200" dirty="0"/>
              <a:t>2. Beurtwisseling in de klas: vragen stellen</a:t>
            </a:r>
          </a:p>
        </p:txBody>
      </p:sp>
      <p:sp>
        <p:nvSpPr>
          <p:cNvPr id="3" name="Tijdelijke aanduiding voor inhoud 2"/>
          <p:cNvSpPr>
            <a:spLocks noGrp="1"/>
          </p:cNvSpPr>
          <p:nvPr>
            <p:ph idx="1"/>
          </p:nvPr>
        </p:nvSpPr>
        <p:spPr/>
        <p:txBody>
          <a:bodyPr/>
          <a:lstStyle/>
          <a:p>
            <a:r>
              <a:rPr lang="nl-NL" dirty="0" smtClean="0"/>
              <a:t>Eigen ervaringen met onderwijsleergesprekken.</a:t>
            </a:r>
            <a:endParaRPr lang="nl-NL" dirty="0"/>
          </a:p>
        </p:txBody>
      </p:sp>
      <p:sp>
        <p:nvSpPr>
          <p:cNvPr id="4" name="Tijdelijke aanduiding voor dianummer 3"/>
          <p:cNvSpPr>
            <a:spLocks noGrp="1"/>
          </p:cNvSpPr>
          <p:nvPr>
            <p:ph type="sldNum" sz="quarter" idx="12"/>
          </p:nvPr>
        </p:nvSpPr>
        <p:spPr/>
        <p:txBody>
          <a:bodyPr/>
          <a:lstStyle/>
          <a:p>
            <a:fld id="{19AE49D3-69BB-462F-9657-5923ADE41D50}" type="slidenum">
              <a:rPr lang="nl-NL" smtClean="0"/>
              <a:t>26</a:t>
            </a:fld>
            <a:endParaRPr lang="nl-NL"/>
          </a:p>
        </p:txBody>
      </p:sp>
    </p:spTree>
    <p:extLst>
      <p:ext uri="{BB962C8B-B14F-4D97-AF65-F5344CB8AC3E}">
        <p14:creationId xmlns:p14="http://schemas.microsoft.com/office/powerpoint/2010/main" val="10519861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solidFill>
                  <a:schemeClr val="accent3">
                    <a:lumMod val="60000"/>
                    <a:lumOff val="40000"/>
                  </a:schemeClr>
                </a:solidFill>
              </a:rPr>
              <a:t>De vraag van vandaag:</a:t>
            </a:r>
            <a:endParaRPr lang="nl-NL" dirty="0">
              <a:solidFill>
                <a:schemeClr val="accent3">
                  <a:lumMod val="60000"/>
                  <a:lumOff val="40000"/>
                </a:schemeClr>
              </a:solidFill>
            </a:endParaRPr>
          </a:p>
        </p:txBody>
      </p:sp>
      <p:sp>
        <p:nvSpPr>
          <p:cNvPr id="3" name="Tijdelijke aanduiding voor inhoud 2"/>
          <p:cNvSpPr>
            <a:spLocks noGrp="1"/>
          </p:cNvSpPr>
          <p:nvPr>
            <p:ph idx="1"/>
          </p:nvPr>
        </p:nvSpPr>
        <p:spPr/>
        <p:txBody>
          <a:bodyPr>
            <a:normAutofit/>
          </a:bodyPr>
          <a:lstStyle/>
          <a:p>
            <a:pPr marL="0" indent="0">
              <a:buNone/>
            </a:pPr>
            <a:endParaRPr lang="nl-NL" sz="4000" i="1" dirty="0" smtClean="0">
              <a:solidFill>
                <a:schemeClr val="accent3">
                  <a:lumMod val="75000"/>
                </a:schemeClr>
              </a:solidFill>
            </a:endParaRPr>
          </a:p>
          <a:p>
            <a:pPr marL="0" indent="0">
              <a:buNone/>
            </a:pPr>
            <a:r>
              <a:rPr lang="nl-NL" sz="4000" i="1" dirty="0" smtClean="0">
                <a:solidFill>
                  <a:schemeClr val="accent3">
                    <a:lumMod val="60000"/>
                    <a:lumOff val="40000"/>
                  </a:schemeClr>
                </a:solidFill>
              </a:rPr>
              <a:t>Waarom stellen docenten vragen?</a:t>
            </a:r>
            <a:endParaRPr lang="nl-NL" sz="4000" i="1" dirty="0">
              <a:solidFill>
                <a:schemeClr val="accent3">
                  <a:lumMod val="60000"/>
                  <a:lumOff val="40000"/>
                </a:schemeClr>
              </a:solidFill>
            </a:endParaRPr>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27</a:t>
            </a:fld>
            <a:endParaRPr lang="nl-NL"/>
          </a:p>
        </p:txBody>
      </p:sp>
    </p:spTree>
    <p:extLst>
      <p:ext uri="{BB962C8B-B14F-4D97-AF65-F5344CB8AC3E}">
        <p14:creationId xmlns:p14="http://schemas.microsoft.com/office/powerpoint/2010/main" val="1625036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a:t>
            </a:r>
          </a:p>
        </p:txBody>
      </p:sp>
      <p:sp>
        <p:nvSpPr>
          <p:cNvPr id="3" name="Tijdelijke aanduiding voor inhoud 2"/>
          <p:cNvSpPr>
            <a:spLocks noGrp="1"/>
          </p:cNvSpPr>
          <p:nvPr>
            <p:ph idx="1"/>
          </p:nvPr>
        </p:nvSpPr>
        <p:spPr/>
        <p:txBody>
          <a:bodyPr>
            <a:normAutofit/>
          </a:bodyPr>
          <a:lstStyle/>
          <a:p>
            <a:pPr marL="0" indent="0">
              <a:buNone/>
            </a:pPr>
            <a:r>
              <a:rPr lang="nl-NL" dirty="0"/>
              <a:t>1. Je </a:t>
            </a:r>
            <a:r>
              <a:rPr lang="nl-NL" dirty="0" smtClean="0"/>
              <a:t>kent de volgende begrippen: locutie</a:t>
            </a:r>
            <a:r>
              <a:rPr lang="nl-NL" dirty="0"/>
              <a:t>, illocutie en perlocutie, </a:t>
            </a:r>
            <a:r>
              <a:rPr lang="nl-NL" dirty="0" smtClean="0"/>
              <a:t>directe/indirecte taalhandelingen.</a:t>
            </a:r>
            <a:endParaRPr lang="nl-NL" dirty="0"/>
          </a:p>
          <a:p>
            <a:endParaRPr lang="nl-NL" dirty="0"/>
          </a:p>
          <a:p>
            <a:pPr marL="0" indent="0">
              <a:buNone/>
            </a:pPr>
            <a:r>
              <a:rPr lang="nl-NL" dirty="0"/>
              <a:t>2. Je weet het verschil tussen alledaagse vragen stellen en vragen in de klas.</a:t>
            </a:r>
          </a:p>
          <a:p>
            <a:pPr marL="0" indent="0">
              <a:buNone/>
            </a:pPr>
            <a:endParaRPr lang="nl-NL" dirty="0"/>
          </a:p>
          <a:p>
            <a:pPr marL="0" indent="0">
              <a:buNone/>
            </a:pPr>
            <a:r>
              <a:rPr lang="nl-NL" dirty="0"/>
              <a:t>3. Je kent drie kenmerken die horen bij effectieve vragen door docenten.</a:t>
            </a:r>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28</a:t>
            </a:fld>
            <a:endParaRPr lang="nl-NL"/>
          </a:p>
        </p:txBody>
      </p:sp>
    </p:spTree>
    <p:extLst>
      <p:ext uri="{BB962C8B-B14F-4D97-AF65-F5344CB8AC3E}">
        <p14:creationId xmlns:p14="http://schemas.microsoft.com/office/powerpoint/2010/main" val="1269517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gaan we vandaag doen?</a:t>
            </a:r>
          </a:p>
        </p:txBody>
      </p:sp>
      <p:sp>
        <p:nvSpPr>
          <p:cNvPr id="3" name="Tijdelijke aanduiding voor inhoud 2"/>
          <p:cNvSpPr>
            <a:spLocks noGrp="1"/>
          </p:cNvSpPr>
          <p:nvPr>
            <p:ph idx="1"/>
          </p:nvPr>
        </p:nvSpPr>
        <p:spPr/>
        <p:txBody>
          <a:bodyPr/>
          <a:lstStyle/>
          <a:p>
            <a:pPr marL="0" indent="0">
              <a:buNone/>
            </a:pPr>
            <a:r>
              <a:rPr lang="nl-NL" dirty="0"/>
              <a:t>1. Begrippen vorige week </a:t>
            </a:r>
            <a:r>
              <a:rPr lang="nl-NL" dirty="0" smtClean="0"/>
              <a:t>herhalen + taalhandelingen uitleggen</a:t>
            </a:r>
            <a:endParaRPr lang="nl-NL" dirty="0"/>
          </a:p>
          <a:p>
            <a:pPr marL="0" indent="0">
              <a:buNone/>
            </a:pPr>
            <a:endParaRPr lang="nl-NL" dirty="0" smtClean="0"/>
          </a:p>
          <a:p>
            <a:pPr marL="0" indent="0">
              <a:buNone/>
            </a:pPr>
            <a:r>
              <a:rPr lang="nl-NL" dirty="0" smtClean="0"/>
              <a:t>2</a:t>
            </a:r>
            <a:r>
              <a:rPr lang="nl-NL" dirty="0"/>
              <a:t>. Beurtwisseling in de klas: vragen stellen</a:t>
            </a:r>
          </a:p>
          <a:p>
            <a:pPr marL="0" indent="0">
              <a:buNone/>
            </a:pPr>
            <a:endParaRPr lang="nl-NL" dirty="0" smtClean="0"/>
          </a:p>
          <a:p>
            <a:pPr marL="0" indent="0">
              <a:buNone/>
            </a:pPr>
            <a:endParaRPr lang="nl-NL" dirty="0"/>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3</a:t>
            </a:fld>
            <a:endParaRPr lang="nl-NL"/>
          </a:p>
        </p:txBody>
      </p:sp>
    </p:spTree>
    <p:extLst>
      <p:ext uri="{BB962C8B-B14F-4D97-AF65-F5344CB8AC3E}">
        <p14:creationId xmlns:p14="http://schemas.microsoft.com/office/powerpoint/2010/main" val="1325936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Doelen</a:t>
            </a:r>
          </a:p>
        </p:txBody>
      </p:sp>
      <p:sp>
        <p:nvSpPr>
          <p:cNvPr id="3" name="Tijdelijke aanduiding voor inhoud 2"/>
          <p:cNvSpPr>
            <a:spLocks noGrp="1"/>
          </p:cNvSpPr>
          <p:nvPr>
            <p:ph idx="1"/>
          </p:nvPr>
        </p:nvSpPr>
        <p:spPr/>
        <p:txBody>
          <a:bodyPr>
            <a:normAutofit/>
          </a:bodyPr>
          <a:lstStyle/>
          <a:p>
            <a:pPr marL="0" indent="0">
              <a:buNone/>
            </a:pPr>
            <a:r>
              <a:rPr lang="nl-NL" dirty="0"/>
              <a:t>1. Je </a:t>
            </a:r>
            <a:r>
              <a:rPr lang="nl-NL" dirty="0" smtClean="0"/>
              <a:t>kent de volgende begrippen: locutie</a:t>
            </a:r>
            <a:r>
              <a:rPr lang="nl-NL" dirty="0"/>
              <a:t>, illocutie en perlocutie, </a:t>
            </a:r>
            <a:r>
              <a:rPr lang="nl-NL" dirty="0" smtClean="0"/>
              <a:t>directe/indirecte taalhandelingen.</a:t>
            </a:r>
            <a:endParaRPr lang="nl-NL" dirty="0"/>
          </a:p>
          <a:p>
            <a:endParaRPr lang="nl-NL" dirty="0"/>
          </a:p>
          <a:p>
            <a:pPr marL="0" indent="0">
              <a:buNone/>
            </a:pPr>
            <a:r>
              <a:rPr lang="nl-NL" dirty="0"/>
              <a:t>2. Je weet het verschil tussen alledaagse vragen stellen en vragen in de klas.</a:t>
            </a:r>
          </a:p>
          <a:p>
            <a:pPr marL="0" indent="0">
              <a:buNone/>
            </a:pPr>
            <a:endParaRPr lang="nl-NL" dirty="0"/>
          </a:p>
          <a:p>
            <a:pPr marL="0" indent="0">
              <a:buNone/>
            </a:pPr>
            <a:r>
              <a:rPr lang="nl-NL" dirty="0"/>
              <a:t>3. Je kent drie kenmerken die horen bij effectieve vragen door docenten.</a:t>
            </a:r>
          </a:p>
        </p:txBody>
      </p:sp>
      <p:sp>
        <p:nvSpPr>
          <p:cNvPr id="4" name="Tijdelijke aanduiding voor dianummer 3"/>
          <p:cNvSpPr>
            <a:spLocks noGrp="1"/>
          </p:cNvSpPr>
          <p:nvPr>
            <p:ph type="sldNum" sz="quarter" idx="12"/>
          </p:nvPr>
        </p:nvSpPr>
        <p:spPr/>
        <p:txBody>
          <a:bodyPr/>
          <a:lstStyle/>
          <a:p>
            <a:fld id="{7579707F-7883-4DBA-A792-E4A48BA6DEBC}" type="slidenum">
              <a:rPr lang="nl-NL" smtClean="0"/>
              <a:t>4</a:t>
            </a:fld>
            <a:endParaRPr lang="nl-NL"/>
          </a:p>
        </p:txBody>
      </p:sp>
    </p:spTree>
    <p:extLst>
      <p:ext uri="{BB962C8B-B14F-4D97-AF65-F5344CB8AC3E}">
        <p14:creationId xmlns:p14="http://schemas.microsoft.com/office/powerpoint/2010/main" val="1914706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1</a:t>
            </a:r>
            <a:r>
              <a:rPr lang="nl-NL" dirty="0"/>
              <a:t>. Taalhandeling (staartje les 1)</a:t>
            </a:r>
          </a:p>
        </p:txBody>
      </p:sp>
      <p:sp>
        <p:nvSpPr>
          <p:cNvPr id="3" name="Tijdelijke aanduiding voor inhoud 2"/>
          <p:cNvSpPr>
            <a:spLocks noGrp="1"/>
          </p:cNvSpPr>
          <p:nvPr>
            <p:ph idx="1"/>
          </p:nvPr>
        </p:nvSpPr>
        <p:spPr/>
        <p:txBody>
          <a:bodyPr/>
          <a:lstStyle/>
          <a:p>
            <a:r>
              <a:rPr lang="nl-NL" dirty="0"/>
              <a:t>Met taal doe je dingen: vragen, beloven, dreigen, mededelen, etc.</a:t>
            </a:r>
          </a:p>
          <a:p>
            <a:endParaRPr lang="nl-NL" dirty="0"/>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5</a:t>
            </a:fld>
            <a:endParaRPr lang="nl-NL"/>
          </a:p>
        </p:txBody>
      </p:sp>
    </p:spTree>
    <p:extLst>
      <p:ext uri="{BB962C8B-B14F-4D97-AF65-F5344CB8AC3E}">
        <p14:creationId xmlns:p14="http://schemas.microsoft.com/office/powerpoint/2010/main" val="3043311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i="1" dirty="0" smtClean="0"/>
              <a:t>Jeroen </a:t>
            </a:r>
            <a:r>
              <a:rPr lang="nl-NL" i="1" dirty="0"/>
              <a:t>zit bij het raam. Tineke kijkt hem aan en zegt: "Het wordt hier wel een beetje koud".</a:t>
            </a:r>
          </a:p>
          <a:p>
            <a:endParaRPr lang="nl-NL" dirty="0" smtClean="0"/>
          </a:p>
          <a:p>
            <a:r>
              <a:rPr lang="nl-NL" dirty="0" smtClean="0"/>
              <a:t>Taalhandeling in deze opmerking?</a:t>
            </a:r>
            <a:endParaRPr lang="nl-NL" dirty="0"/>
          </a:p>
          <a:p>
            <a:endParaRPr lang="nl-NL" dirty="0"/>
          </a:p>
          <a:p>
            <a:r>
              <a:rPr lang="nl-NL" dirty="0"/>
              <a:t>N</a:t>
            </a:r>
            <a:r>
              <a:rPr lang="nl-NL" dirty="0" smtClean="0"/>
              <a:t>iet </a:t>
            </a:r>
            <a:r>
              <a:rPr lang="nl-NL" dirty="0"/>
              <a:t>letterlijk: </a:t>
            </a:r>
            <a:r>
              <a:rPr lang="nl-NL" dirty="0" smtClean="0"/>
              <a:t>tussen </a:t>
            </a:r>
            <a:r>
              <a:rPr lang="nl-NL" dirty="0"/>
              <a:t>de regels doorlezen</a:t>
            </a:r>
            <a:r>
              <a:rPr lang="nl-NL" dirty="0" smtClean="0"/>
              <a:t>. (= implicatuur)</a:t>
            </a:r>
            <a:endParaRPr lang="nl-NL" dirty="0"/>
          </a:p>
          <a:p>
            <a:pPr marL="0" indent="0">
              <a:buNone/>
            </a:pPr>
            <a:endParaRPr lang="nl-NL" dirty="0"/>
          </a:p>
          <a:p>
            <a:r>
              <a:rPr lang="nl-NL" u="sng" dirty="0" smtClean="0"/>
              <a:t>In</a:t>
            </a:r>
            <a:r>
              <a:rPr lang="nl-NL" dirty="0" smtClean="0"/>
              <a:t>directe </a:t>
            </a:r>
            <a:r>
              <a:rPr lang="nl-NL" dirty="0"/>
              <a:t>taalhandeling.</a:t>
            </a:r>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6</a:t>
            </a:fld>
            <a:endParaRPr lang="nl-NL"/>
          </a:p>
        </p:txBody>
      </p:sp>
    </p:spTree>
    <p:extLst>
      <p:ext uri="{BB962C8B-B14F-4D97-AF65-F5344CB8AC3E}">
        <p14:creationId xmlns:p14="http://schemas.microsoft.com/office/powerpoint/2010/main" val="286190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lstStyle/>
          <a:p>
            <a:r>
              <a:rPr lang="nl-NL" dirty="0"/>
              <a:t>Dus: </a:t>
            </a:r>
            <a:r>
              <a:rPr lang="nl-NL" dirty="0" smtClean="0"/>
              <a:t>dezelfde boodschap soms in verschillende verpakkingen. </a:t>
            </a:r>
            <a:endParaRPr lang="nl-NL" dirty="0"/>
          </a:p>
          <a:p>
            <a:pPr marL="0" indent="0">
              <a:buNone/>
            </a:pPr>
            <a:endParaRPr lang="nl-NL" dirty="0" smtClean="0"/>
          </a:p>
          <a:p>
            <a:pPr marL="0" indent="0">
              <a:buNone/>
            </a:pPr>
            <a:r>
              <a:rPr lang="nl-NL" dirty="0" smtClean="0"/>
              <a:t>a. "Doe het raam </a:t>
            </a:r>
            <a:r>
              <a:rPr lang="nl-NL" dirty="0" smtClean="0"/>
              <a:t>dicht!"</a:t>
            </a:r>
            <a:endParaRPr lang="nl-NL" dirty="0" smtClean="0"/>
          </a:p>
          <a:p>
            <a:pPr marL="0" indent="0">
              <a:buNone/>
            </a:pPr>
            <a:r>
              <a:rPr lang="nl-NL" dirty="0" smtClean="0"/>
              <a:t>b. "Wil je het raam </a:t>
            </a:r>
            <a:r>
              <a:rPr lang="nl-NL" dirty="0" smtClean="0"/>
              <a:t>dicht </a:t>
            </a:r>
            <a:r>
              <a:rPr lang="nl-NL" dirty="0" smtClean="0"/>
              <a:t>doen?"</a:t>
            </a:r>
          </a:p>
          <a:p>
            <a:pPr marL="0" indent="0">
              <a:buNone/>
            </a:pPr>
            <a:r>
              <a:rPr lang="nl-NL" dirty="0" smtClean="0"/>
              <a:t>c. "Ik heb het eigenlijk een beetje koud, het raam mag ook wel dicht."</a:t>
            </a:r>
          </a:p>
          <a:p>
            <a:pPr marL="0" indent="0">
              <a:buNone/>
            </a:pPr>
            <a:r>
              <a:rPr lang="nl-NL" dirty="0" smtClean="0"/>
              <a:t>d. "Het wordt hier wel een beetje koud."</a:t>
            </a:r>
            <a:endParaRPr lang="nl-NL" dirty="0"/>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7</a:t>
            </a:fld>
            <a:endParaRPr lang="nl-NL"/>
          </a:p>
        </p:txBody>
      </p:sp>
    </p:spTree>
    <p:extLst>
      <p:ext uri="{BB962C8B-B14F-4D97-AF65-F5344CB8AC3E}">
        <p14:creationId xmlns:p14="http://schemas.microsoft.com/office/powerpoint/2010/main" val="2046267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lstStyle/>
          <a:p>
            <a:r>
              <a:rPr lang="nl-NL" dirty="0" smtClean="0"/>
              <a:t>3 lagen in een uiting:</a:t>
            </a:r>
            <a:endParaRPr lang="nl-NL" dirty="0"/>
          </a:p>
          <a:p>
            <a:pPr marL="0" indent="0">
              <a:buNone/>
            </a:pPr>
            <a:endParaRPr lang="nl-NL" dirty="0"/>
          </a:p>
          <a:p>
            <a:pPr marL="0" indent="0">
              <a:buNone/>
            </a:pPr>
            <a:r>
              <a:rPr lang="nl-NL" dirty="0"/>
              <a:t>	1. letterlijk</a:t>
            </a:r>
          </a:p>
          <a:p>
            <a:pPr marL="0" indent="0">
              <a:buNone/>
            </a:pPr>
            <a:r>
              <a:rPr lang="nl-NL" dirty="0"/>
              <a:t>	2. onderliggende boodschap</a:t>
            </a:r>
          </a:p>
          <a:p>
            <a:pPr marL="0" indent="0">
              <a:buNone/>
            </a:pPr>
            <a:r>
              <a:rPr lang="nl-NL" dirty="0"/>
              <a:t>	3. beoogd effect</a:t>
            </a:r>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8</a:t>
            </a:fld>
            <a:endParaRPr lang="nl-NL"/>
          </a:p>
        </p:txBody>
      </p:sp>
    </p:spTree>
    <p:extLst>
      <p:ext uri="{BB962C8B-B14F-4D97-AF65-F5344CB8AC3E}">
        <p14:creationId xmlns:p14="http://schemas.microsoft.com/office/powerpoint/2010/main" val="3865804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Taalhandeling</a:t>
            </a:r>
            <a:endParaRPr lang="nl-NL" dirty="0"/>
          </a:p>
        </p:txBody>
      </p:sp>
      <p:sp>
        <p:nvSpPr>
          <p:cNvPr id="3" name="Tijdelijke aanduiding voor inhoud 2"/>
          <p:cNvSpPr>
            <a:spLocks noGrp="1"/>
          </p:cNvSpPr>
          <p:nvPr>
            <p:ph idx="1"/>
          </p:nvPr>
        </p:nvSpPr>
        <p:spPr/>
        <p:txBody>
          <a:bodyPr/>
          <a:lstStyle/>
          <a:p>
            <a:pPr marL="0" indent="0">
              <a:buNone/>
            </a:pPr>
            <a:r>
              <a:rPr lang="nl-NL" dirty="0" smtClean="0"/>
              <a:t>Jeroen </a:t>
            </a:r>
            <a:r>
              <a:rPr lang="nl-NL" dirty="0"/>
              <a:t>zit bij het raam. Tineke kijkt hem aan en zegt: "Het wordt hier wel een beetje koud".</a:t>
            </a:r>
          </a:p>
          <a:p>
            <a:pPr marL="0" indent="0">
              <a:buNone/>
            </a:pPr>
            <a:endParaRPr lang="nl-NL" dirty="0" smtClean="0"/>
          </a:p>
          <a:p>
            <a:pPr marL="0" indent="0">
              <a:buNone/>
            </a:pPr>
            <a:r>
              <a:rPr lang="nl-NL" dirty="0" smtClean="0"/>
              <a:t>1</a:t>
            </a:r>
            <a:r>
              <a:rPr lang="nl-NL" dirty="0"/>
              <a:t>. letterlijk:</a:t>
            </a:r>
          </a:p>
          <a:p>
            <a:pPr marL="0" indent="0">
              <a:buNone/>
            </a:pPr>
            <a:endParaRPr lang="nl-NL" dirty="0"/>
          </a:p>
          <a:p>
            <a:pPr marL="0" indent="0">
              <a:buNone/>
            </a:pPr>
            <a:r>
              <a:rPr lang="nl-NL" dirty="0"/>
              <a:t>- locutie</a:t>
            </a:r>
          </a:p>
          <a:p>
            <a:pPr marL="0" indent="0">
              <a:buNone/>
            </a:pPr>
            <a:r>
              <a:rPr lang="nl-NL" dirty="0"/>
              <a:t>- 'Het wordt hier wel een beetje koud.'</a:t>
            </a:r>
          </a:p>
        </p:txBody>
      </p:sp>
      <p:sp>
        <p:nvSpPr>
          <p:cNvPr id="4" name="Tijdelijke aanduiding voor dianummer 3"/>
          <p:cNvSpPr>
            <a:spLocks noGrp="1"/>
          </p:cNvSpPr>
          <p:nvPr>
            <p:ph type="sldNum" sz="quarter" idx="12"/>
          </p:nvPr>
        </p:nvSpPr>
        <p:spPr/>
        <p:txBody>
          <a:bodyPr/>
          <a:lstStyle/>
          <a:p>
            <a:fld id="{F05A3183-DCBA-4A83-9EDC-367E737ED65C}" type="slidenum">
              <a:rPr lang="nl-NL" smtClean="0"/>
              <a:t>9</a:t>
            </a:fld>
            <a:endParaRPr lang="nl-NL"/>
          </a:p>
        </p:txBody>
      </p:sp>
    </p:spTree>
    <p:extLst>
      <p:ext uri="{BB962C8B-B14F-4D97-AF65-F5344CB8AC3E}">
        <p14:creationId xmlns:p14="http://schemas.microsoft.com/office/powerpoint/2010/main" val="124715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ieterij">
  <a:themeElements>
    <a:clrScheme name="Gieterij">
      <a:dk1>
        <a:sysClr val="windowText" lastClr="000000"/>
      </a:dk1>
      <a:lt1>
        <a:sysClr val="window" lastClr="87A9D3"/>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Gieterij">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Gieterij">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87A9D3"/>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2178</TotalTime>
  <Words>793</Words>
  <Application>Microsoft Office PowerPoint</Application>
  <PresentationFormat>Diavoorstelling (4:3)</PresentationFormat>
  <Paragraphs>171</Paragraphs>
  <Slides>28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Calibri</vt:lpstr>
      <vt:lpstr>Rockwell</vt:lpstr>
      <vt:lpstr>Wingdings 2</vt:lpstr>
      <vt:lpstr>Gieterij</vt:lpstr>
      <vt:lpstr>Taalbeschouwing 2</vt:lpstr>
      <vt:lpstr>De vraag van vandaag:</vt:lpstr>
      <vt:lpstr>Wat gaan we vandaag doen?</vt:lpstr>
      <vt:lpstr>Doelen</vt:lpstr>
      <vt:lpstr> 1. Taalhandeling (staartje les 1)</vt:lpstr>
      <vt:lpstr>1. Taalhandeling</vt:lpstr>
      <vt:lpstr>1. Taalhandeling</vt:lpstr>
      <vt:lpstr>1. Taalhandeling</vt:lpstr>
      <vt:lpstr>1. Taalhandeling</vt:lpstr>
      <vt:lpstr>1. Taalhandeling</vt:lpstr>
      <vt:lpstr>1. Taalhandeling</vt:lpstr>
      <vt:lpstr>1. Taalhandeling</vt:lpstr>
      <vt:lpstr>1. Taalhandeling</vt:lpstr>
      <vt:lpstr>1. Opdracht hand-out</vt:lpstr>
      <vt:lpstr>1. Opdracht hand-out</vt:lpstr>
      <vt:lpstr>1. Opdracht hand-out</vt:lpstr>
      <vt:lpstr>1. Opdracht hand-out</vt:lpstr>
      <vt:lpstr>De vraag van vandaag:</vt:lpstr>
      <vt:lpstr>2. Beurtwisseling in de klas: vragen stellen</vt:lpstr>
      <vt:lpstr>2. Beurtwisseling in de klas: vragen stellen</vt:lpstr>
      <vt:lpstr>2. Beurtwisseling in de klas: vragen stellen</vt:lpstr>
      <vt:lpstr>2. Beurtwisseling in de klas: vragen stellen</vt:lpstr>
      <vt:lpstr>2. Beurtwisseling in de klas: vragen stellen</vt:lpstr>
      <vt:lpstr>2. Beurtwisseling in de klas: vragen stellen</vt:lpstr>
      <vt:lpstr>2. Beurtwisseling in de klas: vragen stellen</vt:lpstr>
      <vt:lpstr>2. Beurtwisseling in de klas: vragen stellen</vt:lpstr>
      <vt:lpstr>De vraag van vandaag:</vt:lpstr>
      <vt:lpstr>Doelen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Taalbeschouwing 2</dc:title>
  <dc:creator>J. Bruining</dc:creator>
  <cp:lastModifiedBy>Jose Bruining</cp:lastModifiedBy>
  <cp:revision>33</cp:revision>
  <dcterms:created xsi:type="dcterms:W3CDTF">2015-09-30T17:36:09Z</dcterms:created>
  <dcterms:modified xsi:type="dcterms:W3CDTF">2018-05-08T10:51:32Z</dcterms:modified>
</cp:coreProperties>
</file>